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84" y="1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B1F74-379C-4B20-8CE8-386E4C5B4E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C12753-D791-4543-8F5B-92209452D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641BCB-6113-4AD7-9B11-29910A8F6F3E}"/>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C454A5BA-FB84-43B1-BC05-7E3F905A06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51186E-70E0-4773-B69F-16EA4A5017F5}"/>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386761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E973-B973-4855-A3F6-96AC414509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58EF04-D538-4A23-9172-8111C0AE0A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37C331-EFB4-4E62-8002-15B9291E6DDE}"/>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EAB25994-7D86-4F03-AF2C-5695985E2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C6101-4C40-4978-AB02-41CC5EC9E527}"/>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42775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1A232-CF3E-4F02-9C6B-E652C56EF7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5F96E0-C073-4B77-83D7-BB7767D917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C9024-F203-4B7C-8CC5-94DE7E9FF93F}"/>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36F11721-D9CF-40C7-84A1-F8D1C7C9ED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D035B-E2E6-40B8-BDA3-12F483BB6CAF}"/>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1456512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D5235-8C0E-4A3D-883E-BCDF4224A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9CC1E8-1EBD-4288-9B31-690A90C500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DCE5E-06D1-4A74-9218-442397C5B37F}"/>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CF259077-3351-4A74-8CE3-3AE4524C3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3FAA67-2F71-4F24-B8CA-601F09D1B9DE}"/>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109974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009B4-0022-4DF2-A049-F2EBE58AFC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FF4E4D-6A80-4D73-90C5-543A9CBF71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394D0D-D79F-4329-8DC4-14BE0A335337}"/>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0E06EEEB-7526-42C6-9502-4BE0CC6937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81EEB-A318-4EAB-8831-6BD8C49599C0}"/>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148611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CBD0-0172-44E0-9444-0045C1CBD5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992E07-E4DB-4F11-A600-BA290755DB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BD3FC5-34F6-421B-9CD3-19E39389C2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0D71D-C70A-443C-879B-B61999D1E6F1}"/>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6" name="Footer Placeholder 5">
            <a:extLst>
              <a:ext uri="{FF2B5EF4-FFF2-40B4-BE49-F238E27FC236}">
                <a16:creationId xmlns:a16="http://schemas.microsoft.com/office/drawing/2014/main" id="{4A1A9C91-447E-4B9C-B172-4B55373926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C911E-35CD-4681-BAD7-A7F7B00F678A}"/>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213085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E3AE4-7BA8-4A69-94EB-7852C1DF0D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EE2139-D68B-40A7-93D8-E9ED6F230F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804874-7D2C-481F-AA7C-F53D44B474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21B38A-EF3E-44E9-9A49-0CF354DCC4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17A1BC-25D8-4902-9C94-4239CD7F1C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E5823C-8836-4612-9E62-E2A242C5AF0E}"/>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8" name="Footer Placeholder 7">
            <a:extLst>
              <a:ext uri="{FF2B5EF4-FFF2-40B4-BE49-F238E27FC236}">
                <a16:creationId xmlns:a16="http://schemas.microsoft.com/office/drawing/2014/main" id="{11C50DA2-1123-417B-862A-E41A2F40B3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274168-2233-450B-9FC7-AC1FFD9A0B32}"/>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3056051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23114-C363-4E04-891B-EE6F7C7F1B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525F9F-AC7D-4FDF-981B-19995937425E}"/>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4" name="Footer Placeholder 3">
            <a:extLst>
              <a:ext uri="{FF2B5EF4-FFF2-40B4-BE49-F238E27FC236}">
                <a16:creationId xmlns:a16="http://schemas.microsoft.com/office/drawing/2014/main" id="{6173311D-0AD3-44B0-B32C-57CB8F9818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7531DB-9970-4F59-8E0A-D648ED7F7537}"/>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3220259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E26AF2-1269-4A65-A249-38E6BB267746}"/>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3" name="Footer Placeholder 2">
            <a:extLst>
              <a:ext uri="{FF2B5EF4-FFF2-40B4-BE49-F238E27FC236}">
                <a16:creationId xmlns:a16="http://schemas.microsoft.com/office/drawing/2014/main" id="{1BCC585F-30CF-4121-8BFC-0923BE90F3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CE101C-FE93-4B1D-A08F-B101BBE06E4C}"/>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424480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AA2A7-410B-40E0-AFF7-CA1A893DD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4E5474-8FB8-4F9C-B77A-40D0D376B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6846AF-B64C-425E-A3A2-CFB026AF0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235E11-DC2B-4D81-8FB5-9FEC580B6D0B}"/>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6" name="Footer Placeholder 5">
            <a:extLst>
              <a:ext uri="{FF2B5EF4-FFF2-40B4-BE49-F238E27FC236}">
                <a16:creationId xmlns:a16="http://schemas.microsoft.com/office/drawing/2014/main" id="{A53BA370-92BA-4C25-98BF-2359CFEAB2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D32FDB-B570-4665-BF64-1A8609654975}"/>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322500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3E94C-2EDF-4F53-93CA-9D5BE3A6D9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4FFDB7-7B13-4327-914F-DDB5916A4C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9F1A00-445E-475C-B216-99EBE3DE4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297D63-2AFE-420C-A8A1-8B0C75A1E6E1}"/>
              </a:ext>
            </a:extLst>
          </p:cNvPr>
          <p:cNvSpPr>
            <a:spLocks noGrp="1"/>
          </p:cNvSpPr>
          <p:nvPr>
            <p:ph type="dt" sz="half" idx="10"/>
          </p:nvPr>
        </p:nvSpPr>
        <p:spPr/>
        <p:txBody>
          <a:bodyPr/>
          <a:lstStyle/>
          <a:p>
            <a:fld id="{9EEE72F6-9B9F-45C3-872C-AC90ECF9710C}" type="datetimeFigureOut">
              <a:rPr lang="en-US" smtClean="0"/>
              <a:t>8/19/2019</a:t>
            </a:fld>
            <a:endParaRPr lang="en-US"/>
          </a:p>
        </p:txBody>
      </p:sp>
      <p:sp>
        <p:nvSpPr>
          <p:cNvPr id="6" name="Footer Placeholder 5">
            <a:extLst>
              <a:ext uri="{FF2B5EF4-FFF2-40B4-BE49-F238E27FC236}">
                <a16:creationId xmlns:a16="http://schemas.microsoft.com/office/drawing/2014/main" id="{51841653-5EF1-4375-AF9A-D2BB19E016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783C4-2827-44EF-BF7E-764EF032993A}"/>
              </a:ext>
            </a:extLst>
          </p:cNvPr>
          <p:cNvSpPr>
            <a:spLocks noGrp="1"/>
          </p:cNvSpPr>
          <p:nvPr>
            <p:ph type="sldNum" sz="quarter" idx="12"/>
          </p:nvPr>
        </p:nvSpPr>
        <p:spPr/>
        <p:txBody>
          <a:bodyPr/>
          <a:lstStyle/>
          <a:p>
            <a:fld id="{CD0FA28A-E852-473D-9552-C114F70046E4}" type="slidenum">
              <a:rPr lang="en-US" smtClean="0"/>
              <a:t>‹#›</a:t>
            </a:fld>
            <a:endParaRPr lang="en-US"/>
          </a:p>
        </p:txBody>
      </p:sp>
    </p:spTree>
    <p:extLst>
      <p:ext uri="{BB962C8B-B14F-4D97-AF65-F5344CB8AC3E}">
        <p14:creationId xmlns:p14="http://schemas.microsoft.com/office/powerpoint/2010/main" val="62915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4A5AEF-2B31-427D-8699-CD5DB0D07E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11E614-9E3E-4325-900B-A386C506B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A61E80-32A5-4A56-89F9-FE300AB0B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E72F6-9B9F-45C3-872C-AC90ECF9710C}" type="datetimeFigureOut">
              <a:rPr lang="en-US" smtClean="0"/>
              <a:t>8/19/2019</a:t>
            </a:fld>
            <a:endParaRPr lang="en-US"/>
          </a:p>
        </p:txBody>
      </p:sp>
      <p:sp>
        <p:nvSpPr>
          <p:cNvPr id="5" name="Footer Placeholder 4">
            <a:extLst>
              <a:ext uri="{FF2B5EF4-FFF2-40B4-BE49-F238E27FC236}">
                <a16:creationId xmlns:a16="http://schemas.microsoft.com/office/drawing/2014/main" id="{0FC16137-F428-454F-96D1-9BD1173B66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98B355-9E56-4059-9314-B443643660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FA28A-E852-473D-9552-C114F70046E4}" type="slidenum">
              <a:rPr lang="en-US" smtClean="0"/>
              <a:t>‹#›</a:t>
            </a:fld>
            <a:endParaRPr lang="en-US"/>
          </a:p>
        </p:txBody>
      </p:sp>
    </p:spTree>
    <p:extLst>
      <p:ext uri="{BB962C8B-B14F-4D97-AF65-F5344CB8AC3E}">
        <p14:creationId xmlns:p14="http://schemas.microsoft.com/office/powerpoint/2010/main" val="241207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spirations.sparc37.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39B1A-91DF-4C51-8E25-CFA08B7125A5}"/>
              </a:ext>
            </a:extLst>
          </p:cNvPr>
          <p:cNvSpPr>
            <a:spLocks noGrp="1"/>
          </p:cNvSpPr>
          <p:nvPr>
            <p:ph type="ctrTitle"/>
          </p:nvPr>
        </p:nvSpPr>
        <p:spPr>
          <a:xfrm>
            <a:off x="1524000" y="963743"/>
            <a:ext cx="9144000" cy="734429"/>
          </a:xfrm>
        </p:spPr>
        <p:txBody>
          <a:bodyPr>
            <a:normAutofit/>
          </a:bodyPr>
          <a:lstStyle/>
          <a:p>
            <a:r>
              <a:rPr lang="en-US" sz="2800" dirty="0">
                <a:latin typeface="+mn-lt"/>
              </a:rPr>
              <a:t>NC Promise and Carolina Covenant</a:t>
            </a:r>
          </a:p>
        </p:txBody>
      </p:sp>
      <p:sp>
        <p:nvSpPr>
          <p:cNvPr id="3" name="Subtitle 2">
            <a:extLst>
              <a:ext uri="{FF2B5EF4-FFF2-40B4-BE49-F238E27FC236}">
                <a16:creationId xmlns:a16="http://schemas.microsoft.com/office/drawing/2014/main" id="{E568DB73-A735-48DE-86EF-49646B912837}"/>
              </a:ext>
            </a:extLst>
          </p:cNvPr>
          <p:cNvSpPr>
            <a:spLocks noGrp="1"/>
          </p:cNvSpPr>
          <p:nvPr>
            <p:ph type="subTitle" idx="1"/>
          </p:nvPr>
        </p:nvSpPr>
        <p:spPr>
          <a:xfrm>
            <a:off x="1524000" y="3098185"/>
            <a:ext cx="9144000" cy="1655762"/>
          </a:xfrm>
        </p:spPr>
        <p:txBody>
          <a:bodyPr>
            <a:normAutofit/>
          </a:bodyPr>
          <a:lstStyle/>
          <a:p>
            <a:r>
              <a:rPr lang="en-US" sz="1800" b="1" dirty="0"/>
              <a:t>Objective: </a:t>
            </a:r>
            <a:r>
              <a:rPr lang="en-US" sz="1800" dirty="0"/>
              <a:t>You will learn about the NC Promise Tuition Plan and the Carolina Covenant. </a:t>
            </a:r>
          </a:p>
        </p:txBody>
      </p:sp>
      <p:pic>
        <p:nvPicPr>
          <p:cNvPr id="4" name="Picture 3">
            <a:extLst>
              <a:ext uri="{FF2B5EF4-FFF2-40B4-BE49-F238E27FC236}">
                <a16:creationId xmlns:a16="http://schemas.microsoft.com/office/drawing/2014/main" id="{A7BA4A15-888E-4F7E-B88E-81917A92E7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1100" y="6066035"/>
            <a:ext cx="2209800" cy="635317"/>
          </a:xfrm>
          <a:prstGeom prst="rect">
            <a:avLst/>
          </a:prstGeom>
        </p:spPr>
      </p:pic>
      <p:pic>
        <p:nvPicPr>
          <p:cNvPr id="5" name="Picture 4" descr="A close up of a sign&#10;&#10;Description automatically generated">
            <a:extLst>
              <a:ext uri="{FF2B5EF4-FFF2-40B4-BE49-F238E27FC236}">
                <a16:creationId xmlns:a16="http://schemas.microsoft.com/office/drawing/2014/main" id="{3C2FCCB7-F066-47B3-9860-7A51585845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101" y="530488"/>
            <a:ext cx="1203649" cy="1375599"/>
          </a:xfrm>
          <a:prstGeom prst="rect">
            <a:avLst/>
          </a:prstGeom>
        </p:spPr>
      </p:pic>
    </p:spTree>
    <p:extLst>
      <p:ext uri="{BB962C8B-B14F-4D97-AF65-F5344CB8AC3E}">
        <p14:creationId xmlns:p14="http://schemas.microsoft.com/office/powerpoint/2010/main" val="295122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2C9735-54EA-4331-B5AD-22710DB1FE0D}"/>
              </a:ext>
            </a:extLst>
          </p:cNvPr>
          <p:cNvSpPr>
            <a:spLocks noGrp="1"/>
          </p:cNvSpPr>
          <p:nvPr>
            <p:ph idx="1"/>
          </p:nvPr>
        </p:nvSpPr>
        <p:spPr/>
        <p:txBody>
          <a:bodyPr>
            <a:normAutofit/>
          </a:bodyPr>
          <a:lstStyle/>
          <a:p>
            <a:pPr marL="0" indent="0">
              <a:buNone/>
            </a:pPr>
            <a:endParaRPr lang="en-US" sz="1800" dirty="0"/>
          </a:p>
          <a:p>
            <a:pPr marL="0" indent="0">
              <a:buNone/>
            </a:pPr>
            <a:r>
              <a:rPr lang="en-US" sz="1800" dirty="0"/>
              <a:t>What we will do: </a:t>
            </a:r>
          </a:p>
          <a:p>
            <a:pPr marL="0" indent="0">
              <a:buNone/>
            </a:pPr>
            <a:endParaRPr lang="en-US" sz="1800" dirty="0"/>
          </a:p>
          <a:p>
            <a:pPr marL="342900" indent="-342900">
              <a:buAutoNum type="arabicPeriod"/>
            </a:pPr>
            <a:r>
              <a:rPr lang="en-US" sz="1800" dirty="0"/>
              <a:t>Take the pre-test so that you will know what you should learn from this lesson.</a:t>
            </a:r>
          </a:p>
          <a:p>
            <a:pPr marL="342900" indent="-342900">
              <a:buAutoNum type="arabicPeriod"/>
            </a:pPr>
            <a:r>
              <a:rPr lang="en-US" sz="1800" dirty="0"/>
              <a:t>Go to </a:t>
            </a:r>
            <a:r>
              <a:rPr lang="en-US" sz="1800" dirty="0">
                <a:hlinkClick r:id="rId2"/>
              </a:rPr>
              <a:t>http://aspirations.sparc37.com/ </a:t>
            </a:r>
            <a:r>
              <a:rPr lang="en-US" sz="1800" dirty="0"/>
              <a:t>and click on the </a:t>
            </a:r>
            <a:r>
              <a:rPr lang="en-US" sz="1800" b="1" i="1" dirty="0"/>
              <a:t>Pathways</a:t>
            </a:r>
            <a:r>
              <a:rPr lang="en-US" sz="1800" dirty="0"/>
              <a:t> link at the bottom.</a:t>
            </a:r>
          </a:p>
          <a:p>
            <a:pPr marL="342900" indent="-342900">
              <a:buAutoNum type="arabicPeriod"/>
            </a:pPr>
            <a:r>
              <a:rPr lang="en-US" sz="1800" dirty="0"/>
              <a:t>Scroll through the “</a:t>
            </a:r>
            <a:r>
              <a:rPr lang="en-US" sz="1800" b="1" dirty="0"/>
              <a:t>NC Promise” </a:t>
            </a:r>
            <a:r>
              <a:rPr lang="en-US" sz="1800" dirty="0"/>
              <a:t>website to learn about the NC Promise Tuition Plan and the Fixed Tuition Program. What are the key features of these programs? How are they similar and how are they different? Which universities are included in each of these programs? Who is eligible to participate in these programs?</a:t>
            </a:r>
          </a:p>
          <a:p>
            <a:pPr marL="342900" indent="-342900">
              <a:buAutoNum type="arabicPeriod"/>
            </a:pPr>
            <a:r>
              <a:rPr lang="en-US" sz="1800" dirty="0"/>
              <a:t> Scroll through the Carolina Covenant website to learn about this initiate. What are the key features of this initiative? How does Carolina Covenant compare with NC Promise? Who is eligible to participate in Carolina Covenant? </a:t>
            </a:r>
          </a:p>
        </p:txBody>
      </p:sp>
      <p:pic>
        <p:nvPicPr>
          <p:cNvPr id="4" name="Picture 3">
            <a:extLst>
              <a:ext uri="{FF2B5EF4-FFF2-40B4-BE49-F238E27FC236}">
                <a16:creationId xmlns:a16="http://schemas.microsoft.com/office/drawing/2014/main" id="{6A3BADA1-2EB3-4BC5-A24B-9B48DA09C2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00" y="6066035"/>
            <a:ext cx="2209800" cy="635317"/>
          </a:xfrm>
          <a:prstGeom prst="rect">
            <a:avLst/>
          </a:prstGeom>
        </p:spPr>
      </p:pic>
      <p:pic>
        <p:nvPicPr>
          <p:cNvPr id="5" name="Picture 4" descr="A close up of a sign&#10;&#10;Description automatically generated">
            <a:extLst>
              <a:ext uri="{FF2B5EF4-FFF2-40B4-BE49-F238E27FC236}">
                <a16:creationId xmlns:a16="http://schemas.microsoft.com/office/drawing/2014/main" id="{81E6ECFA-C874-4F18-BF0E-EADA5451AC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101" y="530488"/>
            <a:ext cx="1203649" cy="1375599"/>
          </a:xfrm>
          <a:prstGeom prst="rect">
            <a:avLst/>
          </a:prstGeom>
        </p:spPr>
      </p:pic>
      <p:sp>
        <p:nvSpPr>
          <p:cNvPr id="8" name="Title 1">
            <a:extLst>
              <a:ext uri="{FF2B5EF4-FFF2-40B4-BE49-F238E27FC236}">
                <a16:creationId xmlns:a16="http://schemas.microsoft.com/office/drawing/2014/main" id="{DE23FD7B-7433-4A67-8104-1CC97EF0049D}"/>
              </a:ext>
            </a:extLst>
          </p:cNvPr>
          <p:cNvSpPr txBox="1">
            <a:spLocks/>
          </p:cNvSpPr>
          <p:nvPr/>
        </p:nvSpPr>
        <p:spPr>
          <a:xfrm>
            <a:off x="1524000" y="963743"/>
            <a:ext cx="9144000" cy="7344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latin typeface="+mn-lt"/>
              </a:rPr>
              <a:t>NC Promise and Carolina Covenant</a:t>
            </a:r>
          </a:p>
        </p:txBody>
      </p:sp>
    </p:spTree>
    <p:extLst>
      <p:ext uri="{BB962C8B-B14F-4D97-AF65-F5344CB8AC3E}">
        <p14:creationId xmlns:p14="http://schemas.microsoft.com/office/powerpoint/2010/main" val="108726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61F7A6-BA54-4954-A5E1-E05153D0C367}"/>
              </a:ext>
            </a:extLst>
          </p:cNvPr>
          <p:cNvSpPr>
            <a:spLocks noGrp="1"/>
          </p:cNvSpPr>
          <p:nvPr>
            <p:ph idx="1"/>
          </p:nvPr>
        </p:nvSpPr>
        <p:spPr/>
        <p:txBody>
          <a:bodyPr/>
          <a:lstStyle/>
          <a:p>
            <a:pPr marL="0" indent="0">
              <a:buNone/>
            </a:pPr>
            <a:endParaRPr lang="en-US" dirty="0"/>
          </a:p>
          <a:p>
            <a:pPr marL="0" indent="0">
              <a:buNone/>
            </a:pPr>
            <a:endParaRPr lang="en-US" sz="1800" dirty="0"/>
          </a:p>
          <a:p>
            <a:pPr marL="0" indent="0">
              <a:buNone/>
            </a:pPr>
            <a:r>
              <a:rPr lang="en-US" sz="1800" b="1" dirty="0"/>
              <a:t>Discussion: </a:t>
            </a:r>
            <a:r>
              <a:rPr lang="en-US" sz="1800" dirty="0"/>
              <a:t>Compare the key features of NC Promise Tuition Plan, Fixed Tuition Program, and Carolina Covenant. </a:t>
            </a:r>
          </a:p>
          <a:p>
            <a:pPr marL="0" indent="0">
              <a:buNone/>
            </a:pPr>
            <a:endParaRPr lang="en-US" sz="1800" dirty="0"/>
          </a:p>
          <a:p>
            <a:pPr marL="0" indent="0">
              <a:buNone/>
            </a:pPr>
            <a:r>
              <a:rPr lang="en-US" sz="1800" dirty="0"/>
              <a:t>How are these initiatives similar and how are they different? </a:t>
            </a:r>
          </a:p>
          <a:p>
            <a:pPr marL="0" indent="0">
              <a:buNone/>
            </a:pPr>
            <a:endParaRPr lang="en-US" sz="1800" dirty="0"/>
          </a:p>
          <a:p>
            <a:pPr marL="0" indent="0">
              <a:buNone/>
            </a:pPr>
            <a:r>
              <a:rPr lang="en-US" sz="1800" dirty="0"/>
              <a:t>Who qualifies to participate in these programs? </a:t>
            </a:r>
          </a:p>
          <a:p>
            <a:pPr marL="0" indent="0">
              <a:buNone/>
            </a:pPr>
            <a:endParaRPr lang="en-US" sz="1800" dirty="0"/>
          </a:p>
          <a:p>
            <a:pPr marL="0" indent="0">
              <a:buNone/>
            </a:pPr>
            <a:r>
              <a:rPr lang="en-US" sz="1800" dirty="0"/>
              <a:t>Use College Scorecard to compare the universities participating in these initiatives.</a:t>
            </a:r>
          </a:p>
        </p:txBody>
      </p:sp>
      <p:pic>
        <p:nvPicPr>
          <p:cNvPr id="4" name="Picture 3" descr="A close up of a sign&#10;&#10;Description automatically generated">
            <a:extLst>
              <a:ext uri="{FF2B5EF4-FFF2-40B4-BE49-F238E27FC236}">
                <a16:creationId xmlns:a16="http://schemas.microsoft.com/office/drawing/2014/main" id="{8B722E5A-EE9B-4908-B2E6-FB84B1E5E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488" y="315089"/>
            <a:ext cx="1203649" cy="1375599"/>
          </a:xfrm>
          <a:prstGeom prst="rect">
            <a:avLst/>
          </a:prstGeom>
        </p:spPr>
      </p:pic>
      <p:pic>
        <p:nvPicPr>
          <p:cNvPr id="5" name="Picture 4">
            <a:extLst>
              <a:ext uri="{FF2B5EF4-FFF2-40B4-BE49-F238E27FC236}">
                <a16:creationId xmlns:a16="http://schemas.microsoft.com/office/drawing/2014/main" id="{CBB64286-6CEE-4473-89CF-8F3A322AB1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00" y="6066035"/>
            <a:ext cx="2209800" cy="635317"/>
          </a:xfrm>
          <a:prstGeom prst="rect">
            <a:avLst/>
          </a:prstGeom>
        </p:spPr>
      </p:pic>
      <p:sp>
        <p:nvSpPr>
          <p:cNvPr id="11" name="Title 1">
            <a:extLst>
              <a:ext uri="{FF2B5EF4-FFF2-40B4-BE49-F238E27FC236}">
                <a16:creationId xmlns:a16="http://schemas.microsoft.com/office/drawing/2014/main" id="{6B2D4BD9-E512-41ED-A8B8-E3DFE830B686}"/>
              </a:ext>
            </a:extLst>
          </p:cNvPr>
          <p:cNvSpPr txBox="1">
            <a:spLocks/>
          </p:cNvSpPr>
          <p:nvPr/>
        </p:nvSpPr>
        <p:spPr>
          <a:xfrm>
            <a:off x="1524000" y="963743"/>
            <a:ext cx="9144000" cy="7344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a:latin typeface="+mn-lt"/>
              </a:rPr>
              <a:t>NC Promise and Carolina Covenant</a:t>
            </a:r>
            <a:endParaRPr lang="en-US" sz="2800" dirty="0">
              <a:latin typeface="+mn-lt"/>
            </a:endParaRPr>
          </a:p>
        </p:txBody>
      </p:sp>
    </p:spTree>
    <p:extLst>
      <p:ext uri="{BB962C8B-B14F-4D97-AF65-F5344CB8AC3E}">
        <p14:creationId xmlns:p14="http://schemas.microsoft.com/office/powerpoint/2010/main" val="325739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B7C137-7D69-4320-A86D-0D8B49DA8C5C}"/>
              </a:ext>
            </a:extLst>
          </p:cNvPr>
          <p:cNvSpPr>
            <a:spLocks noGrp="1"/>
          </p:cNvSpPr>
          <p:nvPr>
            <p:ph idx="1"/>
          </p:nvPr>
        </p:nvSpPr>
        <p:spPr/>
        <p:txBody>
          <a:bodyPr/>
          <a:lstStyle/>
          <a:p>
            <a:pPr marL="0" indent="0">
              <a:buNone/>
            </a:pPr>
            <a:endParaRPr lang="en-US" b="1" dirty="0"/>
          </a:p>
          <a:p>
            <a:pPr marL="0" indent="0">
              <a:buNone/>
            </a:pPr>
            <a:endParaRPr lang="en-US" b="1" dirty="0"/>
          </a:p>
          <a:p>
            <a:pPr marL="0" indent="0">
              <a:buNone/>
            </a:pPr>
            <a:endParaRPr lang="en-US" sz="1800" b="1" dirty="0"/>
          </a:p>
          <a:p>
            <a:pPr marL="0" indent="0">
              <a:buNone/>
            </a:pPr>
            <a:r>
              <a:rPr lang="en-US" sz="1800" b="1" dirty="0"/>
              <a:t>Demonstrate your learning:  </a:t>
            </a:r>
            <a:r>
              <a:rPr lang="en-US" sz="1800" dirty="0"/>
              <a:t>Take the post-test to demonstrate your knowledge of NC Promise and Carolina Covenant.</a:t>
            </a:r>
          </a:p>
        </p:txBody>
      </p:sp>
      <p:pic>
        <p:nvPicPr>
          <p:cNvPr id="4" name="Picture 3" descr="A close up of a sign&#10;&#10;Description automatically generated">
            <a:extLst>
              <a:ext uri="{FF2B5EF4-FFF2-40B4-BE49-F238E27FC236}">
                <a16:creationId xmlns:a16="http://schemas.microsoft.com/office/drawing/2014/main" id="{3C9A712B-9DD5-48E9-A135-2F6396F859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101" y="530488"/>
            <a:ext cx="1203649" cy="1375599"/>
          </a:xfrm>
          <a:prstGeom prst="rect">
            <a:avLst/>
          </a:prstGeom>
        </p:spPr>
      </p:pic>
      <p:pic>
        <p:nvPicPr>
          <p:cNvPr id="5" name="Picture 4">
            <a:extLst>
              <a:ext uri="{FF2B5EF4-FFF2-40B4-BE49-F238E27FC236}">
                <a16:creationId xmlns:a16="http://schemas.microsoft.com/office/drawing/2014/main" id="{37FEF43F-BD02-4F76-B8BF-49AFE77F41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100" y="6066035"/>
            <a:ext cx="2209800" cy="635317"/>
          </a:xfrm>
          <a:prstGeom prst="rect">
            <a:avLst/>
          </a:prstGeom>
        </p:spPr>
      </p:pic>
      <p:sp>
        <p:nvSpPr>
          <p:cNvPr id="8" name="Title 1">
            <a:extLst>
              <a:ext uri="{FF2B5EF4-FFF2-40B4-BE49-F238E27FC236}">
                <a16:creationId xmlns:a16="http://schemas.microsoft.com/office/drawing/2014/main" id="{14B54C24-65BD-4ED0-A04A-66E0A0B69B81}"/>
              </a:ext>
            </a:extLst>
          </p:cNvPr>
          <p:cNvSpPr txBox="1">
            <a:spLocks/>
          </p:cNvSpPr>
          <p:nvPr/>
        </p:nvSpPr>
        <p:spPr>
          <a:xfrm>
            <a:off x="1524000" y="963743"/>
            <a:ext cx="9144000" cy="7344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a:latin typeface="+mn-lt"/>
              </a:rPr>
              <a:t>NC Promise and Carolina Covenant</a:t>
            </a:r>
            <a:endParaRPr lang="en-US" sz="2800" dirty="0">
              <a:latin typeface="+mn-lt"/>
            </a:endParaRPr>
          </a:p>
        </p:txBody>
      </p:sp>
    </p:spTree>
    <p:extLst>
      <p:ext uri="{BB962C8B-B14F-4D97-AF65-F5344CB8AC3E}">
        <p14:creationId xmlns:p14="http://schemas.microsoft.com/office/powerpoint/2010/main" val="3127215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246</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NC Promise and Carolina Covenant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 Promise and Carolina Covenant</dc:title>
  <dc:creator>Edstar</dc:creator>
  <cp:lastModifiedBy>Edstar</cp:lastModifiedBy>
  <cp:revision>9</cp:revision>
  <dcterms:created xsi:type="dcterms:W3CDTF">2019-07-24T16:48:04Z</dcterms:created>
  <dcterms:modified xsi:type="dcterms:W3CDTF">2019-08-19T21:19:21Z</dcterms:modified>
</cp:coreProperties>
</file>